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57" r:id="rId4"/>
    <p:sldId id="258" r:id="rId5"/>
    <p:sldId id="271" r:id="rId6"/>
    <p:sldId id="259" r:id="rId7"/>
    <p:sldId id="260" r:id="rId8"/>
    <p:sldId id="275" r:id="rId9"/>
    <p:sldId id="277" r:id="rId10"/>
    <p:sldId id="279" r:id="rId11"/>
    <p:sldId id="276" r:id="rId12"/>
    <p:sldId id="262" r:id="rId13"/>
    <p:sldId id="280" r:id="rId14"/>
    <p:sldId id="266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3E79854-8E7A-488B-B24D-17172C762BDA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7D0308-2A9E-4F86-B295-6FA2C885F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9973-5978-4A55-BE65-CFF6516CFD20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EE03-7AAE-48AA-933A-768EE6999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E5F1EB-1A27-4A99-ACDF-EBB37E89D7CA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023AA4A-2A55-4A68-85B8-F41C40FE9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9725"/>
            <a:ext cx="7239000" cy="48466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113C-0178-4C6A-8358-652589386B2D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7F29-6ECF-4A03-A09A-8DCB6A11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4479-3BFF-41E7-92FC-72E568193BD9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4EDE-50E1-4009-9641-364AAE506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7B0CFD6-6AC6-4BD0-AFF2-9AE4526F5DF1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9B1A01-EC73-4C26-90F7-7DA274AA4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B908-AA2E-4E09-8DDC-85734F823EA0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A41E-1DF3-49BE-B05C-CA5B70ECB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D628-1582-4BC7-8F93-B3740FC2183A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7C07-AAC2-4962-9C3F-BE5E91599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BB2F-BA4B-4098-B6BB-D935455196EC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73FE-E908-453E-BFDC-01885A934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BB3F-F82B-4D75-9904-B2B68FD7D337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F37B-67BA-4A0A-86C2-C8BFFBE9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6647-4EF1-45AF-BC92-DD4CF454F70C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BA81-5EA1-4E1E-BBB9-A0C3BB8E7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758C29-775F-47D2-A849-03D11D903095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BECB9C-3B12-4F61-8C1D-D6D5B8CA0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0529A1F-6A23-4655-8A54-0CFFBFC0F9EA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F0C754-EED7-476D-83B8-E66A8E375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8" r:id="rId2"/>
    <p:sldLayoutId id="2147483721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22" r:id="rId9"/>
    <p:sldLayoutId id="2147483712" r:id="rId10"/>
    <p:sldLayoutId id="2147483723" r:id="rId11"/>
    <p:sldLayoutId id="214748371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508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857364"/>
            <a:ext cx="257176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643314"/>
            <a:ext cx="257176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Операционная система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5357826"/>
            <a:ext cx="257176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Прикладные программы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3571876"/>
            <a:ext cx="335758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Совокупность всех программ компьютера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6" y="4714884"/>
            <a:ext cx="3357586" cy="1857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Программы, с помощью которых на компьютере выполняются конкретные задания: ввод текста, рисование, вычисления и другие.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1285860"/>
            <a:ext cx="3357586" cy="1857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Пакет программ, управляющих работой компьютера и обеспечивающий взаимодействие человека с компьютером.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/>
          <p:cNvSpPr>
            <a:spLocks noChangeArrowheads="1"/>
          </p:cNvSpPr>
          <p:nvPr/>
        </p:nvSpPr>
        <p:spPr bwMode="auto">
          <a:xfrm>
            <a:off x="269875" y="765175"/>
            <a:ext cx="8604250" cy="5849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3" name="Picture 4" descr="Image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2062163"/>
            <a:ext cx="16351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b_923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1989138"/>
            <a:ext cx="124301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82575" y="1485900"/>
            <a:ext cx="437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>
                <a:latin typeface="Bookman Old Style" pitchFamily="18" charset="0"/>
              </a:rPr>
              <a:t>Оптико-механические мыши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5057775" y="1506538"/>
            <a:ext cx="33766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>
                <a:latin typeface="Bookman Old Style" pitchFamily="18" charset="0"/>
              </a:rPr>
              <a:t>Оптические мыши</a:t>
            </a:r>
          </a:p>
        </p:txBody>
      </p:sp>
      <p:pic>
        <p:nvPicPr>
          <p:cNvPr id="12297" name="Picture 10" descr="mo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238" y="1990725"/>
            <a:ext cx="183356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image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94041">
            <a:off x="6717506" y="2158207"/>
            <a:ext cx="19145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Прямоугольник 14"/>
          <p:cNvSpPr>
            <a:spLocks noChangeArrowheads="1"/>
          </p:cNvSpPr>
          <p:nvPr/>
        </p:nvSpPr>
        <p:spPr bwMode="auto">
          <a:xfrm>
            <a:off x="860425" y="3835400"/>
            <a:ext cx="324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2000">
                <a:latin typeface="Bookman Old Style" pitchFamily="18" charset="0"/>
              </a:rPr>
              <a:t>Трекбол </a:t>
            </a:r>
          </a:p>
          <a:p>
            <a:pPr marL="342900" indent="-342900" algn="ctr"/>
            <a:r>
              <a:rPr lang="ru-RU" sz="2000">
                <a:latin typeface="Bookman Old Style" pitchFamily="18" charset="0"/>
              </a:rPr>
              <a:t>(перевёрнутая мышь)</a:t>
            </a:r>
          </a:p>
        </p:txBody>
      </p:sp>
      <p:pic>
        <p:nvPicPr>
          <p:cNvPr id="12302" name="Picture 10" descr="tn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2363" y="4627563"/>
            <a:ext cx="19653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 Box 3"/>
          <p:cNvSpPr txBox="1">
            <a:spLocks noChangeArrowheads="1"/>
          </p:cNvSpPr>
          <p:nvPr/>
        </p:nvSpPr>
        <p:spPr bwMode="auto">
          <a:xfrm>
            <a:off x="4721225" y="3962400"/>
            <a:ext cx="4208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>
                <a:latin typeface="Bookman Old Style" pitchFamily="18" charset="0"/>
              </a:rPr>
              <a:t>Тачпад (сенсорная панель)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компьютерных мышей</a:t>
            </a:r>
            <a:endParaRPr lang="ru-RU" dirty="0"/>
          </a:p>
        </p:txBody>
      </p:sp>
      <p:pic>
        <p:nvPicPr>
          <p:cNvPr id="36866" name="Picture 2" descr="http://im3-tub-ru.yandex.net/i?id=128943127-55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3" y="4572008"/>
            <a:ext cx="1862151" cy="1214446"/>
          </a:xfrm>
          <a:prstGeom prst="rect">
            <a:avLst/>
          </a:prstGeom>
          <a:noFill/>
        </p:spPr>
      </p:pic>
      <p:pic>
        <p:nvPicPr>
          <p:cNvPr id="36868" name="Picture 4" descr="http://im0-tub-ru.yandex.net/i?id=588515291-21-72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609725" cy="1428750"/>
          </a:xfrm>
          <a:prstGeom prst="rect">
            <a:avLst/>
          </a:prstGeom>
          <a:noFill/>
        </p:spPr>
      </p:pic>
      <p:pic>
        <p:nvPicPr>
          <p:cNvPr id="36870" name="Picture 6" descr="http://im5-tub-ru.yandex.net/i?id=388529879-14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4429132"/>
            <a:ext cx="249461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/>
          <p:cNvSpPr>
            <a:spLocks noChangeArrowheads="1"/>
          </p:cNvSpPr>
          <p:nvPr/>
        </p:nvSpPr>
        <p:spPr bwMode="auto">
          <a:xfrm>
            <a:off x="357158" y="1071546"/>
            <a:ext cx="6858000" cy="48561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75" y="2062163"/>
            <a:ext cx="9826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882775"/>
            <a:ext cx="10763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25" y="3046413"/>
            <a:ext cx="8270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325" y="2867025"/>
            <a:ext cx="785813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2088" y="2706688"/>
            <a:ext cx="8064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4188" y="2087563"/>
            <a:ext cx="714375" cy="857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20675"/>
            <a:ext cx="78295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Указатель мыши – образ мыши на экране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1012"/>
            <a:ext cx="8229600" cy="77628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 smtClean="0"/>
              <a:t>Действия с мышью</a:t>
            </a:r>
            <a:endParaRPr lang="ru-RU" sz="34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перемещение указателя мыши;</a:t>
            </a:r>
          </a:p>
          <a:p>
            <a:r>
              <a:rPr lang="ru-RU" dirty="0" smtClean="0"/>
              <a:t>щелчок левой кнопкой мыши;</a:t>
            </a:r>
          </a:p>
          <a:p>
            <a:r>
              <a:rPr lang="ru-RU" dirty="0" smtClean="0"/>
              <a:t>щелчок правой кнопкой мыши;</a:t>
            </a:r>
          </a:p>
          <a:p>
            <a:r>
              <a:rPr lang="ru-RU" dirty="0" smtClean="0"/>
              <a:t>двойной щелчок (два быстрых последовательных щелчка);</a:t>
            </a:r>
          </a:p>
          <a:p>
            <a:r>
              <a:rPr lang="ru-RU" dirty="0" smtClean="0"/>
              <a:t>перетаскивание объекта с помощью мыши (при нажатой левой кнопке мыши).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0"/>
          <p:cNvSpPr>
            <a:spLocks noChangeArrowheads="1"/>
          </p:cNvSpPr>
          <p:nvPr/>
        </p:nvSpPr>
        <p:spPr bwMode="auto">
          <a:xfrm>
            <a:off x="269875" y="765175"/>
            <a:ext cx="8604250" cy="5849938"/>
          </a:xfrm>
          <a:prstGeom prst="roundRect">
            <a:avLst>
              <a:gd name="adj" fmla="val 694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882650"/>
            <a:ext cx="19700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06400" y="2327275"/>
            <a:ext cx="2608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мышка с подогревом</a:t>
            </a: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105150" y="2332038"/>
            <a:ext cx="2082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мышь-джойстик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738" y="831850"/>
            <a:ext cx="14160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6221413" y="2371725"/>
            <a:ext cx="1595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авто-мышка</a:t>
            </a:r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25" y="873125"/>
            <a:ext cx="27955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379413" y="5586413"/>
            <a:ext cx="2549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НЕнастольная мышь</a:t>
            </a:r>
          </a:p>
        </p:txBody>
      </p:sp>
      <p:pic>
        <p:nvPicPr>
          <p:cNvPr id="1434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88" y="3057525"/>
            <a:ext cx="21431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Прямоугольник 11"/>
          <p:cNvSpPr>
            <a:spLocks noChangeArrowheads="1"/>
          </p:cNvSpPr>
          <p:nvPr/>
        </p:nvSpPr>
        <p:spPr bwMode="auto">
          <a:xfrm>
            <a:off x="3074988" y="5122863"/>
            <a:ext cx="22288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оптическая мышь в виде джойстика Nintendo</a:t>
            </a:r>
          </a:p>
        </p:txBody>
      </p:sp>
      <p:pic>
        <p:nvPicPr>
          <p:cNvPr id="1434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2450" y="3287713"/>
            <a:ext cx="22018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Прямоугольник 13"/>
          <p:cNvSpPr>
            <a:spLocks noChangeArrowheads="1"/>
          </p:cNvSpPr>
          <p:nvPr/>
        </p:nvSpPr>
        <p:spPr bwMode="auto">
          <a:xfrm>
            <a:off x="5438775" y="4025900"/>
            <a:ext cx="3541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мышка со счетчиком кликов</a:t>
            </a:r>
          </a:p>
        </p:txBody>
      </p:sp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2806700"/>
            <a:ext cx="3333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6750" y="4524375"/>
            <a:ext cx="272573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Прямоугольник 15"/>
          <p:cNvSpPr>
            <a:spLocks noChangeArrowheads="1"/>
          </p:cNvSpPr>
          <p:nvPr/>
        </p:nvSpPr>
        <p:spPr bwMode="auto">
          <a:xfrm>
            <a:off x="5707063" y="6186488"/>
            <a:ext cx="2782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ножная мышь!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00034" y="106361"/>
            <a:ext cx="8401080" cy="6794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компьютерные мыши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4192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Для чего используют средство, представленное значком        ?</a:t>
            </a:r>
            <a:endParaRPr lang="ru-RU" sz="32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28803"/>
            <a:ext cx="7239000" cy="4527560"/>
          </a:xfrm>
        </p:spPr>
        <p:txBody>
          <a:bodyPr/>
          <a:lstStyle/>
          <a:p>
            <a:r>
              <a:rPr lang="ru-RU" dirty="0" smtClean="0"/>
              <a:t>для хранения самых нужных программ</a:t>
            </a:r>
          </a:p>
          <a:p>
            <a:r>
              <a:rPr lang="ru-RU" dirty="0" smtClean="0"/>
              <a:t>для временного размещения ненужных документов и программ</a:t>
            </a:r>
          </a:p>
          <a:p>
            <a:r>
              <a:rPr lang="ru-RU" dirty="0" smtClean="0"/>
              <a:t>для сбора мусора</a:t>
            </a:r>
          </a:p>
          <a:p>
            <a:r>
              <a:rPr lang="ru-RU" dirty="0" smtClean="0"/>
              <a:t>для хранения самых нужных документов</a:t>
            </a:r>
          </a:p>
          <a:p>
            <a:r>
              <a:rPr lang="ru-RU" dirty="0" smtClean="0"/>
              <a:t>для хранения самых нужных программ и документов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2770" name="Picture 2" descr="http://im5-tub-ru.yandex.net/i?id=489972488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8586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b="0" cap="none" smtClean="0">
                <a:ln>
                  <a:noFill/>
                </a:ln>
                <a:solidFill>
                  <a:schemeClr val="tx1"/>
                </a:solidFill>
              </a:rPr>
              <a:t>Домашнее задание: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sz="3200" dirty="0" smtClean="0"/>
              <a:t>§2.5, §2.6 (самое главное – учить)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379538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800" cap="none" dirty="0" smtClean="0">
                <a:ln>
                  <a:noFill/>
                </a:ln>
                <a:solidFill>
                  <a:schemeClr val="accent1"/>
                </a:solidFill>
              </a:rPr>
              <a:t>Практическая работа. </a:t>
            </a:r>
            <a:br>
              <a:rPr lang="ru-RU" sz="4800" cap="none" dirty="0" smtClean="0">
                <a:ln>
                  <a:noFill/>
                </a:ln>
                <a:solidFill>
                  <a:schemeClr val="accent1"/>
                </a:solidFill>
              </a:rPr>
            </a:br>
            <a:r>
              <a:rPr lang="ru-RU" sz="4800" cap="none" dirty="0" smtClean="0">
                <a:ln>
                  <a:noFill/>
                </a:ln>
                <a:solidFill>
                  <a:schemeClr val="accent1"/>
                </a:solidFill>
              </a:rPr>
              <a:t>Осваиваем мышь.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528638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стр. 141, работа 3</a:t>
            </a:r>
            <a:endParaRPr lang="ru-RU" sz="2400" dirty="0"/>
          </a:p>
        </p:txBody>
      </p:sp>
      <p:pic>
        <p:nvPicPr>
          <p:cNvPr id="30722" name="Picture 2" descr="http://im5-tub-ru.yandex.net/i?id=102132362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226315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14612" y="428604"/>
            <a:ext cx="6000792" cy="4286280"/>
          </a:xfrm>
        </p:spPr>
        <p:txBody>
          <a:bodyPr/>
          <a:lstStyle/>
          <a:p>
            <a:r>
              <a:rPr lang="ru-RU" dirty="0" smtClean="0"/>
              <a:t>Рабочий стол. Управление компьютером с помощью мыши.</a:t>
            </a:r>
            <a:endParaRPr lang="ru-RU" dirty="0"/>
          </a:p>
        </p:txBody>
      </p:sp>
      <p:pic>
        <p:nvPicPr>
          <p:cNvPr id="5" name="Picture 2" descr="http://im5-tub-ru.yandex.net/i?id=102132362-64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929066"/>
            <a:ext cx="201169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u="sng" dirty="0" smtClean="0"/>
              <a:t/>
            </a:r>
            <a:br>
              <a:rPr lang="ru-RU" sz="4400" u="sng" dirty="0" smtClean="0"/>
            </a:br>
            <a:r>
              <a:rPr lang="ru-RU" sz="4400" u="sng" dirty="0" smtClean="0"/>
              <a:t/>
            </a:r>
            <a:br>
              <a:rPr lang="ru-RU" sz="4400" u="sng" dirty="0" smtClean="0"/>
            </a:br>
            <a:r>
              <a:rPr lang="ru-RU" sz="4400" u="sng" dirty="0" smtClean="0"/>
              <a:t/>
            </a:r>
            <a:br>
              <a:rPr lang="ru-RU" sz="4400" u="sng" dirty="0" smtClean="0"/>
            </a:br>
            <a:r>
              <a:rPr lang="ru-RU" sz="4400" u="sng" dirty="0" smtClean="0"/>
              <a:t/>
            </a:r>
            <a:br>
              <a:rPr lang="ru-RU" sz="4400" u="sng" dirty="0" smtClean="0"/>
            </a:br>
            <a:r>
              <a:rPr lang="ru-RU" sz="4400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758138" cy="4846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рабочий стол;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значок;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ярлык;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действия с мышью (перемещение, щелчок ЛКМ, щелчок ПКМ, двойной щелчок, перетаскивание).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Что такое Рабочий стол?</a:t>
            </a:r>
            <a:endParaRPr lang="ru-RU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 t="13672"/>
          <a:stretch>
            <a:fillRect/>
          </a:stretch>
        </p:blipFill>
        <p:spPr bwMode="auto">
          <a:xfrm>
            <a:off x="4433888" y="2039938"/>
            <a:ext cx="4710112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571501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астольная лампа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71501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апка с документами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71501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71501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нопка Пуск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5715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блокнот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57150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корзина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57150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57150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линейка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57150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571501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календарь</a:t>
            </a:r>
            <a:endParaRPr lang="ru-RU" dirty="0"/>
          </a:p>
        </p:txBody>
      </p:sp>
      <p:pic>
        <p:nvPicPr>
          <p:cNvPr id="13314" name="Picture 2" descr="http://www.technoland.mksat.net/projects/2/3.jpg"/>
          <p:cNvPicPr>
            <a:picLocks noChangeAspect="1" noChangeArrowheads="1"/>
          </p:cNvPicPr>
          <p:nvPr/>
        </p:nvPicPr>
        <p:blipFill>
          <a:blip r:embed="rId3" cstate="print"/>
          <a:srcRect t="16667" r="29167"/>
          <a:stretch>
            <a:fillRect/>
          </a:stretch>
        </p:blipFill>
        <p:spPr bwMode="auto">
          <a:xfrm>
            <a:off x="214282" y="1500174"/>
            <a:ext cx="404817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9" grpId="1"/>
      <p:bldP spid="11" grpId="0"/>
      <p:bldP spid="11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/>
          </p:cNvSpPr>
          <p:nvPr>
            <p:ph type="body" idx="1"/>
          </p:nvPr>
        </p:nvSpPr>
        <p:spPr>
          <a:xfrm>
            <a:off x="4572000" y="1714488"/>
            <a:ext cx="3341687" cy="3943365"/>
          </a:xfrm>
        </p:spPr>
        <p:txBody>
          <a:bodyPr/>
          <a:lstStyle/>
          <a:p>
            <a:pPr marL="185738" indent="-3175">
              <a:lnSpc>
                <a:spcPct val="14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rgbClr val="FF3300"/>
                </a:solidFill>
                <a:cs typeface="Aharoni" pitchFamily="2" charset="-79"/>
              </a:rPr>
              <a:t>Рабочий стол</a:t>
            </a:r>
            <a:r>
              <a:rPr lang="ru-RU" dirty="0" smtClean="0">
                <a:cs typeface="Aharoni" pitchFamily="2" charset="-79"/>
              </a:rPr>
              <a:t> – </a:t>
            </a:r>
            <a:r>
              <a:rPr lang="ru-RU" dirty="0" smtClean="0">
                <a:solidFill>
                  <a:schemeClr val="accent2"/>
                </a:solidFill>
                <a:cs typeface="Aharoni" pitchFamily="2" charset="-79"/>
              </a:rPr>
              <a:t>это изображение на экране монитора готового к работе компьютера.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/>
          <a:srcRect t="13672"/>
          <a:stretch>
            <a:fillRect/>
          </a:stretch>
        </p:blipFill>
        <p:spPr bwMode="auto">
          <a:xfrm>
            <a:off x="179388" y="1000108"/>
            <a:ext cx="44370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7239000" cy="8572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Значки и ярлыки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571501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Чем отличается значок программы от ярлыка?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571501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ярлыков может быть у одной программы?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6" y="571501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ли создать ярлык у ярлыка?</a:t>
            </a:r>
            <a:endParaRPr lang="ru-RU" dirty="0"/>
          </a:p>
        </p:txBody>
      </p:sp>
      <p:pic>
        <p:nvPicPr>
          <p:cNvPr id="11276" name="Picture 12" descr="http://im7-tub-ru.yandex.net/i?id=119078883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14818"/>
            <a:ext cx="1428759" cy="1285768"/>
          </a:xfrm>
          <a:prstGeom prst="rect">
            <a:avLst/>
          </a:prstGeom>
          <a:noFill/>
        </p:spPr>
      </p:pic>
      <p:pic>
        <p:nvPicPr>
          <p:cNvPr id="11278" name="Picture 14" descr="Значок Мой компью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1357322" cy="1357322"/>
          </a:xfrm>
          <a:prstGeom prst="rect">
            <a:avLst/>
          </a:prstGeom>
          <a:noFill/>
        </p:spPr>
      </p:pic>
      <p:pic>
        <p:nvPicPr>
          <p:cNvPr id="11280" name="Picture 16" descr="Значок Мои докумен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643182"/>
            <a:ext cx="1357322" cy="1357322"/>
          </a:xfrm>
          <a:prstGeom prst="rect">
            <a:avLst/>
          </a:prstGeom>
          <a:noFill/>
        </p:spPr>
      </p:pic>
      <p:pic>
        <p:nvPicPr>
          <p:cNvPr id="11282" name="Picture 18" descr="Значок Корз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143380"/>
            <a:ext cx="1357322" cy="1357322"/>
          </a:xfrm>
          <a:prstGeom prst="rect">
            <a:avLst/>
          </a:prstGeom>
          <a:noFill/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6" cstate="print"/>
          <a:srcRect l="87892" t="56592" r="6571" b="36816"/>
          <a:stretch>
            <a:fillRect/>
          </a:stretch>
        </p:blipFill>
        <p:spPr bwMode="auto">
          <a:xfrm>
            <a:off x="5572132" y="2707933"/>
            <a:ext cx="1428760" cy="129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7" cstate="print"/>
          <a:srcRect l="6135" t="24787" r="88626" b="70316"/>
          <a:stretch>
            <a:fillRect/>
          </a:stretch>
        </p:blipFill>
        <p:spPr bwMode="auto">
          <a:xfrm>
            <a:off x="5572132" y="1214422"/>
            <a:ext cx="1432600" cy="13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Панель задач</a:t>
            </a:r>
            <a:endParaRPr lang="ru-RU" sz="4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t="13672"/>
          <a:stretch>
            <a:fillRect/>
          </a:stretch>
        </p:blipFill>
        <p:spPr bwMode="auto">
          <a:xfrm>
            <a:off x="1619250" y="1196975"/>
            <a:ext cx="5072063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0"/>
          <p:cNvSpPr>
            <a:spLocks noChangeArrowheads="1"/>
          </p:cNvSpPr>
          <p:nvPr/>
        </p:nvSpPr>
        <p:spPr bwMode="auto">
          <a:xfrm>
            <a:off x="207963" y="808038"/>
            <a:ext cx="8728075" cy="5472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544513" y="3994150"/>
            <a:ext cx="8054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3300"/>
                </a:solidFill>
                <a:latin typeface="Bookman Old Style" pitchFamily="18" charset="0"/>
              </a:rPr>
              <a:t>Мышь</a:t>
            </a:r>
            <a:r>
              <a:rPr lang="ru-RU" sz="2800" b="0">
                <a:latin typeface="Bookman Old Style" pitchFamily="18" charset="0"/>
              </a:rPr>
              <a:t> – устройство управления курсором, служит для ввода данных или одиночных команд, а также для ввода графической информации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42860"/>
            <a:ext cx="78581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Управление компьютером с помощью мыши</a:t>
            </a:r>
            <a:endParaRPr lang="ru-RU" dirty="0"/>
          </a:p>
        </p:txBody>
      </p:sp>
      <p:pic>
        <p:nvPicPr>
          <p:cNvPr id="38916" name="Picture 4" descr="http://im0-tub-ru.yandex.net/i?id=309297797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667019" cy="2000264"/>
          </a:xfrm>
          <a:prstGeom prst="rect">
            <a:avLst/>
          </a:prstGeom>
          <a:noFill/>
        </p:spPr>
      </p:pic>
      <p:pic>
        <p:nvPicPr>
          <p:cNvPr id="38920" name="Picture 8" descr="Компьютерные мыш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014" r="21764" b="45833"/>
          <a:stretch>
            <a:fillRect/>
          </a:stretch>
        </p:blipFill>
        <p:spPr bwMode="auto">
          <a:xfrm>
            <a:off x="6143636" y="1571612"/>
            <a:ext cx="2286016" cy="1857387"/>
          </a:xfrm>
          <a:prstGeom prst="rect">
            <a:avLst/>
          </a:prstGeom>
          <a:noFill/>
        </p:spPr>
      </p:pic>
      <p:pic>
        <p:nvPicPr>
          <p:cNvPr id="38924" name="Picture 12" descr="http://im6-tub-ru.yandex.net/i?id=34690025-5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14488"/>
            <a:ext cx="235291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0"/>
          <p:cNvSpPr>
            <a:spLocks noChangeArrowheads="1"/>
          </p:cNvSpPr>
          <p:nvPr/>
        </p:nvSpPr>
        <p:spPr bwMode="auto">
          <a:xfrm>
            <a:off x="503238" y="746125"/>
            <a:ext cx="8212137" cy="5570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Прямоугольник 16"/>
          <p:cNvSpPr>
            <a:spLocks noChangeArrowheads="1"/>
          </p:cNvSpPr>
          <p:nvPr/>
        </p:nvSpPr>
        <p:spPr bwMode="auto">
          <a:xfrm>
            <a:off x="1176083" y="865188"/>
            <a:ext cx="69140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 dirty="0">
                <a:solidFill>
                  <a:srgbClr val="FF0000"/>
                </a:solidFill>
                <a:latin typeface="Bookman Old Style" pitchFamily="18" charset="0"/>
              </a:rPr>
              <a:t>Первая компьютерная мышь</a:t>
            </a:r>
          </a:p>
          <a:p>
            <a:pPr algn="ctr"/>
            <a:r>
              <a:rPr lang="ru-RU" sz="3200" b="0" dirty="0">
                <a:solidFill>
                  <a:srgbClr val="FF0000"/>
                </a:solidFill>
                <a:latin typeface="Bookman Old Style" pitchFamily="18" charset="0"/>
              </a:rPr>
              <a:t>была изобретена в 1964 году</a:t>
            </a:r>
          </a:p>
          <a:p>
            <a:pPr algn="ctr"/>
            <a:r>
              <a:rPr lang="ru-RU" sz="3200" b="0" dirty="0">
                <a:solidFill>
                  <a:srgbClr val="FF0000"/>
                </a:solidFill>
                <a:latin typeface="Bookman Old Style" pitchFamily="18" charset="0"/>
              </a:rPr>
              <a:t> Дугласом </a:t>
            </a:r>
            <a:r>
              <a:rPr lang="ru-RU" sz="3200" b="0" dirty="0" smtClean="0">
                <a:solidFill>
                  <a:srgbClr val="FF0000"/>
                </a:solidFill>
                <a:latin typeface="Bookman Old Style" pitchFamily="18" charset="0"/>
              </a:rPr>
              <a:t>Карлом </a:t>
            </a:r>
            <a:r>
              <a:rPr lang="ru-RU" sz="3200" b="0" dirty="0" err="1" smtClean="0">
                <a:solidFill>
                  <a:srgbClr val="FF0000"/>
                </a:solidFill>
                <a:latin typeface="Bookman Old Style" pitchFamily="18" charset="0"/>
              </a:rPr>
              <a:t>Энгельбартом</a:t>
            </a:r>
            <a:endParaRPr lang="ru-RU" sz="3200" b="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6425"/>
            <a:ext cx="39243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im3-tub-ru.yandex.net/i?id=336059220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375049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895</TotalTime>
  <Words>317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Проверка домашнего задания</vt:lpstr>
      <vt:lpstr>Рабочий стол. Управление компьютером с помощью мыши.</vt:lpstr>
      <vt:lpstr>    Основные понятия</vt:lpstr>
      <vt:lpstr>Что такое Рабочий стол?</vt:lpstr>
      <vt:lpstr>Слайд 5</vt:lpstr>
      <vt:lpstr>Значки и ярлыки</vt:lpstr>
      <vt:lpstr>Панель задач</vt:lpstr>
      <vt:lpstr>Управление компьютером с помощью мыши</vt:lpstr>
      <vt:lpstr>Слайд 9</vt:lpstr>
      <vt:lpstr>Виды компьютерных мышей</vt:lpstr>
      <vt:lpstr>Указатель мыши – образ мыши на экране</vt:lpstr>
      <vt:lpstr>Действия с мышью</vt:lpstr>
      <vt:lpstr>Интересные компьютерные мыши</vt:lpstr>
      <vt:lpstr>Для чего используют средство, представленное значком        ?</vt:lpstr>
      <vt:lpstr>Домашнее задание:</vt:lpstr>
      <vt:lpstr>Практическая работа.  Осваиваем мышь.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Рабочий стол.  Управление компьютером с помощью мыши.</dc:title>
  <dc:creator>Катя</dc:creator>
  <cp:lastModifiedBy>Sergey</cp:lastModifiedBy>
  <cp:revision>25</cp:revision>
  <dcterms:created xsi:type="dcterms:W3CDTF">2011-09-14T14:55:13Z</dcterms:created>
  <dcterms:modified xsi:type="dcterms:W3CDTF">2012-12-08T17:33:16Z</dcterms:modified>
</cp:coreProperties>
</file>