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31" r:id="rId2"/>
  </p:sldMasterIdLst>
  <p:sldIdLst>
    <p:sldId id="256" r:id="rId3"/>
    <p:sldId id="257" r:id="rId4"/>
    <p:sldId id="259" r:id="rId5"/>
    <p:sldId id="279" r:id="rId6"/>
    <p:sldId id="261" r:id="rId7"/>
    <p:sldId id="262" r:id="rId8"/>
    <p:sldId id="263" r:id="rId9"/>
    <p:sldId id="265" r:id="rId10"/>
    <p:sldId id="273" r:id="rId11"/>
    <p:sldId id="275" r:id="rId12"/>
    <p:sldId id="276" r:id="rId13"/>
    <p:sldId id="277" r:id="rId14"/>
    <p:sldId id="278" r:id="rId15"/>
    <p:sldId id="266" r:id="rId16"/>
    <p:sldId id="271" r:id="rId17"/>
    <p:sldId id="274" r:id="rId18"/>
    <p:sldId id="268" r:id="rId19"/>
    <p:sldId id="280" r:id="rId20"/>
    <p:sldId id="272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4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CA16-CEF6-46D1-AF86-3AC42E6221D5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6197-5ADB-4FDD-AE6D-8C887BE3D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9F62E-84BF-43D6-B78D-C0563E4A32F6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EF44-52BE-476A-8B65-22F7CA3D1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D9C3-AE66-4991-BB81-506E811AECD2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9908-6757-4144-B4FA-611B4D6BD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F055-80C9-42BB-B5DF-9BB2FBDB1AA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FA6E-10B7-4F18-92E0-F2136FCF3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4F46-BFD4-438C-AE40-D0FE491BE143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4C15-547B-44CA-B62E-37E9A9A6F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2695-1700-4694-B8BD-2172AF623A2A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F778-90A7-4269-91BA-5A6AAC678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E517-60E1-44FC-B1B2-7B02265195A1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FF80-EF1D-4D59-B68F-DEBDA28DA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DC4F-2DCC-413E-BAA5-DDC23F0E0A6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950A-2D80-44BB-87FF-B3BB87E1A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6DCD-49C5-496E-A035-D9DF18441FFE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B55-671D-43FF-9957-63A615657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3753-944E-4C3D-998A-27D6816643E8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C04C-02CE-4C6B-A039-F84500C3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B1F6-2E82-439D-9E20-E6164BB4F85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3755-206A-4DFE-A928-D02226FB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ED86-0E84-4FA9-8FE4-D02DCC3A3FD5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E907-AE1B-4336-9D4A-539E5D554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A8B3-358C-42F8-9666-E2845B06765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4911-C919-4BA5-A62A-37D0A1D3B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20C9-0794-4B6B-8FDB-4BB4D6EBB9A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0DE8-2BE7-4107-8E2B-B42BFA673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8605-B44C-401F-BAAC-7B6EA46011BF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0A63-6EE4-4F1D-BA88-60147642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9BE7-8DA5-45EC-B810-8ECB66D0E7E8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3AA4-DEB4-46DA-8366-5D01F702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A4C9-2B00-4D59-9F1A-FEBA07E9CCE3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0FBC-F97F-4471-BE88-E25B97F16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F4B4-4768-4337-9CC6-524E4A7DD912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9CBB-042F-49DE-830B-92BA63FA9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1DF4-806F-4411-BE76-4EDABF370381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5D64-418C-422C-9CC3-A07EB782B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253AD-AC45-4A51-A7FD-79B118FAADB2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6C04B-F16D-48F4-B825-BBBFF8432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0" r:id="rId2"/>
    <p:sldLayoutId id="2147484052" r:id="rId3"/>
    <p:sldLayoutId id="2147484039" r:id="rId4"/>
    <p:sldLayoutId id="2147484053" r:id="rId5"/>
    <p:sldLayoutId id="2147484054" r:id="rId6"/>
    <p:sldLayoutId id="2147484038" r:id="rId7"/>
    <p:sldLayoutId id="214748405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47B62DF-0564-4A34-AA3C-66C7EF88AD16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09BD526-29A0-43FE-BEDF-020A8715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0" r:id="rId2"/>
    <p:sldLayoutId id="2147484049" r:id="rId3"/>
    <p:sldLayoutId id="2147484048" r:id="rId4"/>
    <p:sldLayoutId id="2147484047" r:id="rId5"/>
    <p:sldLayoutId id="2147484046" r:id="rId6"/>
    <p:sldLayoutId id="2147484045" r:id="rId7"/>
    <p:sldLayoutId id="2147484044" r:id="rId8"/>
    <p:sldLayoutId id="2147484043" r:id="rId9"/>
    <p:sldLayoutId id="2147484042" r:id="rId10"/>
    <p:sldLayoutId id="2147484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center.ru/articles/href=" TargetMode="External"/><Relationship Id="rId2" Type="http://schemas.openxmlformats.org/officeDocument/2006/relationships/hyperlink" Target="http://phones-world.ru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timesonline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692150"/>
            <a:ext cx="8143875" cy="5802313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Arial" charset="0"/>
              </a:rPr>
              <a:t>МКОУ «Сережская ООШ»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smtClean="0"/>
              <a:t>МОБИЛЬНЫЙ </a:t>
            </a:r>
            <a:endParaRPr lang="ru-RU" sz="4800" b="1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smtClean="0"/>
              <a:t>ТЕЛЕФОН: </a:t>
            </a:r>
            <a:endParaRPr lang="ru-RU" sz="4800" b="1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smtClean="0"/>
              <a:t>ДРУГ ИЛИ</a:t>
            </a:r>
            <a:endParaRPr lang="ru-RU" sz="4800" b="1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smtClean="0"/>
              <a:t> ВРАГ?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                                      </a:t>
            </a:r>
            <a:r>
              <a:rPr lang="ru-RU" sz="1800" smtClean="0">
                <a:latin typeface="Arial" charset="0"/>
              </a:rPr>
              <a:t>РТВ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Ученики 3 класса:</a:t>
            </a:r>
            <a:endParaRPr lang="ru-RU" sz="1800" b="1" smtClean="0">
              <a:latin typeface="Arial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>
                <a:latin typeface="Arial" charset="0"/>
              </a:rPr>
              <a:t>Щагольчин Данил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>
                <a:latin typeface="Arial" charset="0"/>
              </a:rPr>
              <a:t>Кондратьев Геннадий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                                                       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                                      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                                      </a:t>
            </a:r>
            <a:r>
              <a:rPr lang="ru-RU" sz="1800" u="sng" smtClean="0"/>
              <a:t> Руководитель: </a:t>
            </a:r>
            <a:r>
              <a:rPr lang="ru-RU" sz="1800" u="sng" smtClean="0">
                <a:latin typeface="Arial" charset="0"/>
              </a:rPr>
              <a:t>Потехина Е.С</a:t>
            </a:r>
            <a:r>
              <a:rPr lang="ru-RU" sz="1800" u="sng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                                                 </a:t>
            </a:r>
            <a:endParaRPr lang="ru-RU" sz="1800" u="sng" smtClean="0"/>
          </a:p>
        </p:txBody>
      </p:sp>
      <p:pic>
        <p:nvPicPr>
          <p:cNvPr id="22530" name="Picture 3" descr="IMGA0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8913"/>
            <a:ext cx="47117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Российские учёные установили, что при разговоре по телефону более 15 минут происходит нагрев височной части головы: излучение нагревает клетки головного мозга и постепенно разрушает их.</a:t>
            </a:r>
          </a:p>
        </p:txBody>
      </p:sp>
      <p:pic>
        <p:nvPicPr>
          <p:cNvPr id="31746" name="Picture 3" descr="IMGA0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786188"/>
            <a:ext cx="47164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Шведские учёные доказали, что после разговора по мобильному телефону повышается артериальное давление и нарушается сердечный ритм.</a:t>
            </a:r>
          </a:p>
        </p:txBody>
      </p:sp>
      <p:pic>
        <p:nvPicPr>
          <p:cNvPr id="32770" name="Picture 3" descr="IMGA0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516313"/>
            <a:ext cx="661828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00" smtClean="0"/>
              <a:t>Венгерские учёные заявили о развитии опухоли головного мозга у молодых людей, которые пользовались сотовыми с детского возраста.</a:t>
            </a:r>
          </a:p>
          <a:p>
            <a:pPr eaLnBrk="1" hangingPunct="1">
              <a:defRPr/>
            </a:pPr>
            <a:r>
              <a:rPr lang="ru-RU" sz="3000" smtClean="0"/>
              <a:t>В Великобритании учёные убеждены:  Телефон наносит вред психике детей, так как у них слабо развита нервная система.</a:t>
            </a:r>
          </a:p>
          <a:p>
            <a:pPr eaLnBrk="1" hangingPunct="1">
              <a:defRPr/>
            </a:pPr>
            <a:r>
              <a:rPr lang="ru-RU" sz="3000" smtClean="0"/>
              <a:t>Немецкая Академия Педиатрии обратилась к родителям с рекомендацией ограничить пользование мобильным телефоном их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 Бангладеш принят закон о наказании родителей, которые приобрели телефон детям, не достигшим 16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 flipH="1">
            <a:off x="500063" y="642938"/>
            <a:ext cx="8215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Franklin Gothic Book" pitchFamily="34" charset="0"/>
              </a:rPr>
              <a:t>Телефон отрицательно влияет на: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684213" y="1484313"/>
            <a:ext cx="1223962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-323850" y="2205038"/>
            <a:ext cx="2951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   Работу сердца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916238" y="1987550"/>
            <a:ext cx="1008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5" name="TextBox 15"/>
          <p:cNvSpPr txBox="1">
            <a:spLocks noChangeArrowheads="1"/>
          </p:cNvSpPr>
          <p:nvPr/>
        </p:nvSpPr>
        <p:spPr bwMode="auto">
          <a:xfrm>
            <a:off x="2700338" y="2636838"/>
            <a:ext cx="237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Психику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5148263" y="2060575"/>
            <a:ext cx="1008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4859338" y="2781300"/>
            <a:ext cx="1800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Внимание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524750" y="1484313"/>
            <a:ext cx="1008063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9" name="TextBox 22"/>
          <p:cNvSpPr txBox="1">
            <a:spLocks noChangeArrowheads="1"/>
          </p:cNvSpPr>
          <p:nvPr/>
        </p:nvSpPr>
        <p:spPr bwMode="auto">
          <a:xfrm>
            <a:off x="8101013" y="2708275"/>
            <a:ext cx="169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Сон</a:t>
            </a:r>
          </a:p>
        </p:txBody>
      </p:sp>
      <p:pic>
        <p:nvPicPr>
          <p:cNvPr id="35850" name="Picture 2" descr="F:\ТЕЛЕФОН\Новая папка\1233897253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725"/>
            <a:ext cx="34559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 descr="G:\ТЕЛЕФОН\Новая папка\1274274551_sar-i-izlucheniya-mobilnyx-telefo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643438"/>
            <a:ext cx="2247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2" descr="F:\ТЕЛЕФОН\Новая папка\1233897253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02125"/>
            <a:ext cx="34559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G:\ТЕЛЕФОН\Новая папка\D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08063"/>
            <a:ext cx="583406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214438" y="357188"/>
            <a:ext cx="4786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СЕРТИФИКАТ, ОДОБРЕННЫЙ ВОЗ</a:t>
            </a:r>
          </a:p>
        </p:txBody>
      </p:sp>
      <p:pic>
        <p:nvPicPr>
          <p:cNvPr id="36867" name="Picture 3" descr="G:\ТЕЛЕФОН\imgprevie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28625"/>
            <a:ext cx="1619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IMGA0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381000"/>
            <a:ext cx="1184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7" descr="IMGA0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13" y="476250"/>
            <a:ext cx="45989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IMGA07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175" y="3430588"/>
            <a:ext cx="45688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IMGA0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7847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9944" y="0"/>
            <a:ext cx="8524056" cy="1295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Правила пользования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4213" y="1125538"/>
            <a:ext cx="8459787" cy="417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/>
              <a:t>Носить телефон в сумке, кармане портфеля.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Сократить разговоры по времени, сообщая  необходимое.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Рекомендуем приобрести наушники.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Прекращать разговор при переходе проезжей части.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Не создавать неприятных ситуаций, не хвастать телефоном.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/>
          </a:p>
        </p:txBody>
      </p:sp>
      <p:pic>
        <p:nvPicPr>
          <p:cNvPr id="39939" name="Picture 4" descr="F:\ТЕЛЕФОН\1237734148_876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988" y="5472113"/>
            <a:ext cx="60372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>
                <a:solidFill>
                  <a:srgbClr val="FF0000"/>
                </a:solidFill>
              </a:rPr>
              <a:t>Наша гипотеза </a:t>
            </a:r>
            <a:r>
              <a:rPr lang="ru-RU" sz="4800" i="1" u="sng"/>
              <a:t>о вредном влиянии мобильных телефонов на организм детей </a:t>
            </a:r>
            <a:r>
              <a:rPr lang="ru-RU" sz="4400">
                <a:solidFill>
                  <a:srgbClr val="FF0000"/>
                </a:solidFill>
              </a:rPr>
              <a:t>подтвердилась.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428625" y="642938"/>
            <a:ext cx="821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70C0"/>
                </a:solidFill>
              </a:rPr>
              <a:t>     </a:t>
            </a:r>
            <a:r>
              <a:rPr lang="ru-RU" sz="4000">
                <a:solidFill>
                  <a:srgbClr val="0070C0"/>
                </a:solidFill>
                <a:latin typeface="Franklin Gothic Book" pitchFamily="34" charset="0"/>
              </a:rPr>
              <a:t>Благодарим  за</a:t>
            </a:r>
            <a:r>
              <a:rPr lang="ru-RU" sz="4000">
                <a:solidFill>
                  <a:srgbClr val="0070C0"/>
                </a:solidFill>
              </a:rPr>
              <a:t>   </a:t>
            </a:r>
            <a:r>
              <a:rPr lang="ru-RU" sz="4000">
                <a:solidFill>
                  <a:srgbClr val="0070C0"/>
                </a:solidFill>
                <a:latin typeface="Franklin Gothic Book" pitchFamily="34" charset="0"/>
              </a:rPr>
              <a:t>внимание!!!</a:t>
            </a:r>
          </a:p>
        </p:txBody>
      </p:sp>
      <p:pic>
        <p:nvPicPr>
          <p:cNvPr id="40962" name="Picture 5" descr="IMGA0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7951787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Задачи:  познакомиться с историей возникновения мобильных телефонов и их функциями.</a:t>
            </a:r>
          </a:p>
          <a:p>
            <a:pPr eaLnBrk="1" hangingPunct="1">
              <a:defRPr/>
            </a:pPr>
            <a:r>
              <a:rPr lang="ru-RU"/>
              <a:t>проанализировать материал по теме</a:t>
            </a:r>
          </a:p>
          <a:p>
            <a:pPr eaLnBrk="1" hangingPunct="1">
              <a:defRPr/>
            </a:pPr>
            <a:r>
              <a:rPr lang="ru-RU"/>
              <a:t> определить   влияние мобильных телефонов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на здоровье детей.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br>
              <a:rPr lang="ru-RU" sz="36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2200" b="1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Цель </a:t>
            </a:r>
            <a:r>
              <a:rPr lang="ru-RU" sz="22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: изучить влияние мобильного телефона на здоровье детей</a:t>
            </a:r>
            <a:r>
              <a:rPr lang="ru-RU" sz="36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.</a:t>
            </a: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Список литературы и интернет- 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Список литературы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Авдеева Л. Внедрение в России систем радиотелефонной связи CDMA: история и проблемы.//  Мобильные системы. М.:            2002.</a:t>
            </a:r>
            <a:endParaRPr lang="en-US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Зайцева В. Дети и мобильник .// Здоровье детей.- № 2. – 2008.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Трофимова М. В зоне доступа//Здоровье школьника. - № 10. – 2008. – с.16 - 21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Интернет - ресурсы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u="sng">
                <a:hlinkClick r:id="rId2"/>
              </a:rPr>
              <a:t>http://phones-world.ru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>
                <a:hlinkClick r:id="rId3"/>
              </a:rPr>
              <a:t>psy-medic.info "&gt; href="http://psy-medic.info"&gt;psy-medic.info 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u="sng">
                <a:hlinkClick r:id="rId4"/>
              </a:rPr>
              <a:t>www.timesonline.co.uk</a:t>
            </a:r>
            <a:r>
              <a:rPr lang="ru-RU" sz="200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solidFill>
                  <a:srgbClr val="FF0000"/>
                </a:solidFill>
              </a:rPr>
              <a:t> </a:t>
            </a:r>
            <a:r>
              <a:rPr lang="en-US" sz="2000">
                <a:solidFill>
                  <a:srgbClr val="C00000"/>
                </a:solidFill>
              </a:rPr>
              <a:t>www.NWCOD.ru</a:t>
            </a:r>
            <a:endParaRPr lang="ru-RU" sz="200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 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/>
              <a:t> </a:t>
            </a:r>
            <a:endParaRPr lang="ru-RU" sz="20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800" b="1"/>
              <a:t> </a:t>
            </a:r>
            <a:endParaRPr lang="ru-RU" sz="8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80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80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800"/>
              <a:t>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u="sng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3600" b="1" u="sng" kern="1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гипотеза</a:t>
            </a:r>
            <a:r>
              <a:rPr lang="ru-RU" sz="36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: мобильные телефоны оказывают негативное  влияние на здоровье детей.</a:t>
            </a: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defRPr/>
            </a:pPr>
            <a:r>
              <a:rPr lang="ru-RU"/>
              <a:t>В данной работе основными </a:t>
            </a:r>
            <a:r>
              <a:rPr lang="ru-RU" b="1">
                <a:solidFill>
                  <a:srgbClr val="FF0000"/>
                </a:solidFill>
              </a:rPr>
              <a:t>методами</a:t>
            </a:r>
            <a:r>
              <a:rPr lang="ru-RU">
                <a:solidFill>
                  <a:srgbClr val="FF0000"/>
                </a:solidFill>
              </a:rPr>
              <a:t> исследования</a:t>
            </a:r>
            <a:r>
              <a:rPr lang="ru-RU"/>
              <a:t> являются анкетирование, описание, сопоставление, наблюдение, анализ.</a:t>
            </a:r>
          </a:p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Первый мобильный телефон появился более 50 лет назад. Он тогда занимал два задних сиденья машины. Создал его шведский инженер Стюре Лаурен. Аппарат стоил, как половина автомобиля и весил 35 кг.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Прадедушка современных мобильных</a:t>
            </a:r>
          </a:p>
        </p:txBody>
      </p:sp>
      <p:pic>
        <p:nvPicPr>
          <p:cNvPr id="26626" name="Picture 2" descr="G:\ТЕЛЕФОН\Новая папка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29025" y="2044700"/>
            <a:ext cx="1885950" cy="3605213"/>
          </a:xfrm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 rot="10800000" flipH="1" flipV="1">
            <a:off x="585788" y="5646738"/>
            <a:ext cx="785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 pitchFamily="34" charset="0"/>
              </a:rPr>
              <a:t>1967 год.</a:t>
            </a:r>
          </a:p>
          <a:p>
            <a:r>
              <a:rPr lang="ru-RU" sz="3200">
                <a:latin typeface="Franklin Gothic Book" pitchFamily="34" charset="0"/>
              </a:rPr>
              <a:t> Мартин Купер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500063"/>
            <a:ext cx="8686800" cy="1000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/>
              <a:t>Модели  телефонов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2214563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камерофон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3286125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смартфон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3571875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коммуникатор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2357438"/>
            <a:ext cx="264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Бизнес-телефон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28813" y="1285875"/>
            <a:ext cx="1071562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0" y="1285875"/>
            <a:ext cx="1214438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51075" y="2249488"/>
            <a:ext cx="19288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750469" y="2250282"/>
            <a:ext cx="20716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G:\ТЕЛЕФОН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995" y="4171954"/>
            <a:ext cx="2143139" cy="132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http://news.mydrivers.com/img/20080526/S04214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714625"/>
            <a:ext cx="193516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megabyte-web.ru/wp-content/uploads/2011/01/G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214813"/>
            <a:ext cx="17589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cellular-news.com/images/press/02_e60_e61_e70_low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3141663"/>
            <a:ext cx="1957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000125" y="1000125"/>
            <a:ext cx="7143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Franklin Gothic Book" pitchFamily="34" charset="0"/>
              </a:rPr>
              <a:t>Мобильный телефон (сотовый) – </a:t>
            </a:r>
            <a:r>
              <a:rPr lang="ru-RU" sz="3600">
                <a:latin typeface="Franklin Gothic Book" pitchFamily="34" charset="0"/>
              </a:rPr>
              <a:t>это средство связи, предназначенное преимущественно для голосового общения.</a:t>
            </a:r>
          </a:p>
          <a:p>
            <a:r>
              <a:rPr lang="ru-RU" sz="3600">
                <a:latin typeface="Franklin Gothic Book" pitchFamily="34" charset="0"/>
              </a:rPr>
              <a:t>                          Википедия</a:t>
            </a:r>
          </a:p>
        </p:txBody>
      </p:sp>
      <p:pic>
        <p:nvPicPr>
          <p:cNvPr id="28674" name="Picture 2" descr="G:\ТЕЛЕФОН\Новая папк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71875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971550" y="260350"/>
            <a:ext cx="73580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Использование телефона за один день</a:t>
            </a:r>
          </a:p>
          <a:p>
            <a:pPr algn="ctr"/>
            <a:endParaRPr lang="ru-RU" sz="3200" b="1">
              <a:latin typeface="Franklin Gothic Book" pitchFamily="34" charset="0"/>
            </a:endParaRPr>
          </a:p>
          <a:p>
            <a:endParaRPr lang="ru-RU" sz="3200" b="1">
              <a:latin typeface="Franklin Gothic Book" pitchFamily="34" charset="0"/>
            </a:endParaRPr>
          </a:p>
        </p:txBody>
      </p:sp>
      <p:graphicFrame>
        <p:nvGraphicFramePr>
          <p:cNvPr id="20512" name="Group 32"/>
          <p:cNvGraphicFramePr>
            <a:graphicFrameLocks noGrp="1"/>
          </p:cNvGraphicFramePr>
          <p:nvPr/>
        </p:nvGraphicFramePr>
        <p:xfrm>
          <a:off x="250825" y="1412875"/>
          <a:ext cx="4032250" cy="5256213"/>
        </p:xfrm>
        <a:graphic>
          <a:graphicData uri="http://schemas.openxmlformats.org/drawingml/2006/table">
            <a:tbl>
              <a:tblPr/>
              <a:tblGrid>
                <a:gridCol w="409575"/>
                <a:gridCol w="2517775"/>
                <a:gridCol w="1104900"/>
              </a:tblGrid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Использование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Игры на телефоне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22 (52%)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Разговоры с родителями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36 (85%)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Разговоры с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рузьями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28 (67%)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Скачивание музыки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10 (24%)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29724" name="Picture 29" descr="IMGA0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46386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612" y="411163"/>
            <a:ext cx="8686801" cy="838199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Мнение родителей</a:t>
            </a:r>
          </a:p>
        </p:txBody>
      </p:sp>
      <p:graphicFrame>
        <p:nvGraphicFramePr>
          <p:cNvPr id="21524" name="Group 20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1115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Мобильный телефон вреден для здоровья моего  ребёнка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17 (56%)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Мобильный телефон моему ребёнку необходим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24 (80%)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Мой ребёнок может обойтись без телефона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6 (20%)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764</TotalTime>
  <Words>365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Franklin Gothic Medium</vt:lpstr>
      <vt:lpstr>Franklin Gothic Book</vt:lpstr>
      <vt:lpstr>Wingdings 2</vt:lpstr>
      <vt:lpstr>Calibri</vt:lpstr>
      <vt:lpstr>Tahoma</vt:lpstr>
      <vt:lpstr>Wingdings</vt:lpstr>
      <vt:lpstr>Трек</vt:lpstr>
      <vt:lpstr>Разрез</vt:lpstr>
      <vt:lpstr>Трек</vt:lpstr>
      <vt:lpstr>Трек</vt:lpstr>
      <vt:lpstr>Трек</vt:lpstr>
      <vt:lpstr>Трек</vt:lpstr>
      <vt:lpstr>Трек</vt:lpstr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СОШ №24 Северодвинск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«СОШ №24» </dc:title>
  <dc:creator>User-2010</dc:creator>
  <cp:lastModifiedBy>User</cp:lastModifiedBy>
  <cp:revision>83</cp:revision>
  <dcterms:created xsi:type="dcterms:W3CDTF">2011-02-20T10:40:12Z</dcterms:created>
  <dcterms:modified xsi:type="dcterms:W3CDTF">2017-03-20T05:24:58Z</dcterms:modified>
</cp:coreProperties>
</file>