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58" r:id="rId6"/>
    <p:sldId id="261" r:id="rId7"/>
    <p:sldId id="260" r:id="rId8"/>
    <p:sldId id="259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80000">
              <a:srgbClr val="9CB86E">
                <a:lumMod val="91000"/>
                <a:alpha val="63000"/>
              </a:srgbClr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30425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Электронное портфолио</a:t>
            </a:r>
            <a:br>
              <a:rPr lang="ru-RU" sz="3200" dirty="0" smtClean="0"/>
            </a:br>
            <a:r>
              <a:rPr lang="ru-RU" sz="3200" dirty="0" smtClean="0"/>
              <a:t>по теме</a:t>
            </a:r>
            <a:br>
              <a:rPr lang="ru-RU" sz="3200" dirty="0" smtClean="0"/>
            </a:br>
            <a:r>
              <a:rPr lang="ru-RU" dirty="0" smtClean="0"/>
              <a:t> </a:t>
            </a:r>
            <a:r>
              <a:rPr lang="ru-RU" b="1" dirty="0" smtClean="0"/>
              <a:t>«Читательская грамотность»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Автор: Потехина Е.С.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МКОУ «Сережская ООШ»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8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Банк идей:</a:t>
            </a:r>
            <a:br>
              <a:rPr lang="ru-RU" i="1" dirty="0" smtClean="0"/>
            </a:br>
            <a:r>
              <a:rPr lang="ru-RU" dirty="0" smtClean="0"/>
              <a:t>Раздел </a:t>
            </a:r>
            <a:r>
              <a:rPr lang="ru-RU" b="1" dirty="0" smtClean="0"/>
              <a:t>«Применение и представление информации»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ru-RU" dirty="0" smtClean="0"/>
              <a:t> Пример 1. Выдаются различные картинки и тексты вырезанные из разных книг и журналов. Задача – соотнести, сгруппировать, систематизировать объекты  по каким-то признакам.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95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Раздел </a:t>
            </a:r>
            <a:r>
              <a:rPr lang="ru-RU" b="1" dirty="0" smtClean="0"/>
              <a:t>«Понимание и преобразование информации»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Пример1. </a:t>
            </a:r>
            <a:r>
              <a:rPr lang="ru-RU" sz="2800" dirty="0"/>
              <a:t>У</a:t>
            </a:r>
            <a:r>
              <a:rPr lang="ru-RU" sz="2800" dirty="0" smtClean="0"/>
              <a:t> каждого текст представляет набор слов. Учащиеся в парах читают слово, обсуждают, что за слово, что означает. Далее в тетрадь того человека, чей текст, рисует соответствующий этому слову предмет.</a:t>
            </a:r>
          </a:p>
          <a:p>
            <a:r>
              <a:rPr lang="ru-RU" sz="2800" dirty="0" smtClean="0"/>
              <a:t>Пример 2.Тексты состоят из простых упражнений, типа: Подними правую руку.</a:t>
            </a:r>
          </a:p>
          <a:p>
            <a:pPr marL="0" indent="0">
              <a:buNone/>
            </a:pPr>
            <a:r>
              <a:rPr lang="ru-RU" sz="2800" dirty="0" smtClean="0"/>
              <a:t>               Покажи на окно.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        Смотри на потолок.</a:t>
            </a:r>
          </a:p>
          <a:p>
            <a:pPr marL="0" indent="0">
              <a:buNone/>
            </a:pPr>
            <a:r>
              <a:rPr lang="ru-RU" sz="2800" dirty="0" smtClean="0"/>
              <a:t>Такие упражнения хороши на начальной стадии читательских умений.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52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Грамотность -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/>
              <a:t>       является важнейшим показателем культурного уровня населения.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56129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Курс «Читательская грамотность»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заставил по особенному пересмотреть не только преподавание, но и личную грамотность, «умение читать».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0563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Умение читать - это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постоянно развивающаяся совокупность знаний, </a:t>
            </a:r>
          </a:p>
          <a:p>
            <a:pPr marL="0" indent="0" algn="ctr">
              <a:buNone/>
            </a:pPr>
            <a:r>
              <a:rPr lang="ru-RU" sz="3600" dirty="0" smtClean="0"/>
              <a:t>навыков и умений, </a:t>
            </a:r>
          </a:p>
          <a:p>
            <a:pPr marL="0" indent="0" algn="ctr">
              <a:buNone/>
            </a:pPr>
            <a:r>
              <a:rPr lang="ru-RU" sz="3600" dirty="0" smtClean="0"/>
              <a:t>которые совершенствуются на протяжении всей жизни</a:t>
            </a:r>
          </a:p>
          <a:p>
            <a:pPr marL="0" indent="0" algn="ctr">
              <a:buNone/>
            </a:pPr>
            <a:r>
              <a:rPr lang="ru-RU" sz="3600" dirty="0" smtClean="0"/>
              <a:t> в разных ситуациях деятельности и общения.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959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«Грамотность» -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Означает владение инструментом (культурным средством),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позволяющим </a:t>
            </a:r>
            <a:r>
              <a:rPr lang="ru-RU" dirty="0"/>
              <a:t>получать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dirty="0"/>
              <a:t>передавать информацию в виде письменного текста.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Слово </a:t>
            </a:r>
            <a:r>
              <a:rPr lang="ru-RU" dirty="0"/>
              <a:t>«грамотность» произошло от греческого «</a:t>
            </a:r>
            <a:r>
              <a:rPr lang="en-US" dirty="0" err="1"/>
              <a:t>grammata</a:t>
            </a:r>
            <a:r>
              <a:rPr lang="ru-RU" dirty="0"/>
              <a:t>» - чтение и письмо.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29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Читательская грамотность -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это </a:t>
            </a:r>
            <a:r>
              <a:rPr lang="ru-RU" dirty="0"/>
              <a:t>возможность </a:t>
            </a:r>
            <a:r>
              <a:rPr lang="ru-RU" dirty="0" smtClean="0"/>
              <a:t>размышлять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/>
              <a:t>о прочитанном и использовать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прочитанное </a:t>
            </a:r>
            <a:r>
              <a:rPr lang="ru-RU" dirty="0"/>
              <a:t>инструментально</a:t>
            </a:r>
            <a:r>
              <a:rPr lang="ru-RU" dirty="0" smtClean="0"/>
              <a:t>,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/>
              <a:t>для достижения личных и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общественных </a:t>
            </a:r>
            <a:r>
              <a:rPr lang="ru-RU" dirty="0"/>
              <a:t>целей,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в </a:t>
            </a:r>
            <a:r>
              <a:rPr lang="ru-RU" dirty="0"/>
              <a:t>первую очередь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для </a:t>
            </a:r>
            <a:r>
              <a:rPr lang="ru-RU" dirty="0"/>
              <a:t>дальнейшего обучения.</a:t>
            </a:r>
          </a:p>
          <a:p>
            <a:pPr marL="0" indent="0" algn="ctr">
              <a:buNone/>
            </a:pPr>
            <a:r>
              <a:rPr lang="ru-RU" dirty="0"/>
              <a:t>  </a:t>
            </a:r>
            <a:r>
              <a:rPr lang="ru-RU" sz="2800" dirty="0"/>
              <a:t>\1991г. </a:t>
            </a:r>
            <a:r>
              <a:rPr lang="en-US" sz="2800" dirty="0"/>
              <a:t>PIRLS</a:t>
            </a:r>
            <a:r>
              <a:rPr lang="ru-RU" sz="2800" dirty="0"/>
              <a:t>\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84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Читательские действия: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вычитать детали (единицы информации), впрямую упомянутые в тексте;</a:t>
            </a:r>
          </a:p>
          <a:p>
            <a:r>
              <a:rPr lang="ru-RU" dirty="0"/>
              <a:t>2) делать прямые умозаключения из этой информации;</a:t>
            </a:r>
          </a:p>
          <a:p>
            <a:r>
              <a:rPr lang="ru-RU" dirty="0"/>
              <a:t>3) интегрировать и интерпретировать отдельные сообщения текста;</a:t>
            </a:r>
          </a:p>
          <a:p>
            <a:r>
              <a:rPr lang="ru-RU" dirty="0"/>
              <a:t>4) оценить содержание, язык и форму всего сообщения и его отдельных элементов.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85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Уровни читательской грамоты</a:t>
            </a:r>
            <a:br>
              <a:rPr lang="ru-RU" b="1" dirty="0" smtClean="0"/>
            </a:br>
            <a:r>
              <a:rPr lang="ru-RU" b="1" dirty="0" smtClean="0"/>
              <a:t>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/>
              <a:t>высокий уровень</a:t>
            </a:r>
            <a:r>
              <a:rPr lang="ru-RU" dirty="0"/>
              <a:t>: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учащиеся </a:t>
            </a:r>
            <a:r>
              <a:rPr lang="ru-RU" dirty="0"/>
              <a:t>готовы (при должном педагогическом руководстве) осваивать те составляющие чтения, которые позволят им расширять и преобразовывать собственный опыт и знания с помощью новых сведений, мыслей, переживаний, сообщаемых в письменной </a:t>
            </a:r>
            <a:r>
              <a:rPr lang="ru-RU" dirty="0" smtClean="0"/>
              <a:t>форме.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695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2.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b="1" dirty="0"/>
              <a:t>Средний уровень читательской грамотности: </a:t>
            </a:r>
            <a:endParaRPr lang="ru-RU" b="1" dirty="0" smtClean="0"/>
          </a:p>
          <a:p>
            <a:pPr marL="0" indent="0" algn="ctr">
              <a:buNone/>
            </a:pPr>
            <a:r>
              <a:rPr lang="ru-RU" dirty="0" smtClean="0"/>
              <a:t>учащиеся </a:t>
            </a:r>
            <a:r>
              <a:rPr lang="ru-RU" dirty="0"/>
              <a:t>нуждаются в помощи, для того, чтобы вычитывать сообщения текста и строить на его основе собственные значения. Эта помощь состоит в сотрудничестве с собеседниками, чей жизненный опыт и взгляды на мир расходятся с их опытом.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53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3.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ru-RU" b="1" dirty="0"/>
              <a:t>Низкий уровень</a:t>
            </a:r>
            <a:r>
              <a:rPr lang="ru-RU" dirty="0"/>
              <a:t>: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невозможное </a:t>
            </a:r>
            <a:r>
              <a:rPr lang="ru-RU" dirty="0"/>
              <a:t>принятие учащимися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помощи </a:t>
            </a:r>
            <a:r>
              <a:rPr lang="ru-RU" dirty="0"/>
              <a:t>педагога в использовании письменных форм </a:t>
            </a:r>
            <a:r>
              <a:rPr lang="ru-RU" dirty="0" smtClean="0"/>
              <a:t>сообщения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/>
              <a:t>о человеческих чувствах,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мыслях </a:t>
            </a:r>
            <a:r>
              <a:rPr lang="ru-RU" dirty="0"/>
              <a:t>и знаниях для самообразования.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031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Требования ФГОС к уровню освоения учащимися читательской грамотности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1) поиск информации;</a:t>
            </a:r>
          </a:p>
          <a:p>
            <a:r>
              <a:rPr lang="ru-RU" dirty="0" smtClean="0"/>
              <a:t>2) выделять и фиксировать нужную информацию; </a:t>
            </a:r>
          </a:p>
          <a:p>
            <a:r>
              <a:rPr lang="ru-RU" dirty="0" smtClean="0"/>
              <a:t>3) систематизировать;</a:t>
            </a:r>
          </a:p>
          <a:p>
            <a:r>
              <a:rPr lang="ru-RU" dirty="0" smtClean="0"/>
              <a:t>4) сопоставлять;</a:t>
            </a:r>
          </a:p>
          <a:p>
            <a:r>
              <a:rPr lang="ru-RU" dirty="0" smtClean="0"/>
              <a:t>5) анализировать и обобщать информацию;</a:t>
            </a:r>
          </a:p>
          <a:p>
            <a:r>
              <a:rPr lang="ru-RU" dirty="0" smtClean="0"/>
              <a:t>6) интерпретировать и преобразовывать ее.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939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460</Words>
  <Application>Microsoft Office PowerPoint</Application>
  <PresentationFormat>Экран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Электронное портфолио по теме  «Читательская грамотность»</vt:lpstr>
      <vt:lpstr>Умение читать - это</vt:lpstr>
      <vt:lpstr>«Грамотность» - </vt:lpstr>
      <vt:lpstr>Читательская грамотность - </vt:lpstr>
      <vt:lpstr>Читательские действия:</vt:lpstr>
      <vt:lpstr>Уровни читательской грамоты 1.</vt:lpstr>
      <vt:lpstr>2.</vt:lpstr>
      <vt:lpstr>3.</vt:lpstr>
      <vt:lpstr>Требования ФГОС к уровню освоения учащимися читательской грамотности</vt:lpstr>
      <vt:lpstr>Банк идей: Раздел «Применение и представление информации»</vt:lpstr>
      <vt:lpstr>Раздел «Понимание и преобразование информации»</vt:lpstr>
      <vt:lpstr>Грамотность -</vt:lpstr>
      <vt:lpstr>Курс «Читательская грамотность»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Электронное портфолио по теме  «Читательская грамотность»</dc:title>
  <dc:creator>Electronica</dc:creator>
  <cp:lastModifiedBy>Electronica</cp:lastModifiedBy>
  <cp:revision>7</cp:revision>
  <dcterms:created xsi:type="dcterms:W3CDTF">2001-12-31T19:59:56Z</dcterms:created>
  <dcterms:modified xsi:type="dcterms:W3CDTF">2001-12-31T23:32:50Z</dcterms:modified>
</cp:coreProperties>
</file>